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2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notesMasterIdLst>
    <p:notesMasterId r:id="rId16"/>
  </p:notesMasterIdLst>
  <p:sldIdLst>
    <p:sldId id="268" r:id="rId2"/>
    <p:sldId id="513" r:id="rId3"/>
    <p:sldId id="269" r:id="rId4"/>
    <p:sldId id="524" r:id="rId5"/>
    <p:sldId id="514" r:id="rId6"/>
    <p:sldId id="257" r:id="rId7"/>
    <p:sldId id="525" r:id="rId8"/>
    <p:sldId id="515" r:id="rId9"/>
    <p:sldId id="516" r:id="rId10"/>
    <p:sldId id="523" r:id="rId11"/>
    <p:sldId id="526" r:id="rId12"/>
    <p:sldId id="304" r:id="rId13"/>
    <p:sldId id="522" r:id="rId14"/>
    <p:sldId id="51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A7D704-6AEE-EA4A-B025-78AE226C06F7}" v="57" dt="2020-05-07T21:20:40.1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91"/>
    <p:restoredTop sz="97621"/>
  </p:normalViewPr>
  <p:slideViewPr>
    <p:cSldViewPr snapToGrid="0" snapToObjects="1">
      <p:cViewPr varScale="1">
        <p:scale>
          <a:sx n="126" d="100"/>
          <a:sy n="126" d="100"/>
        </p:scale>
        <p:origin x="232" y="2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03T23:04:54.72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02T22:53:09.89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media/image1.jpe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511D55-819C-2646-808F-620CD75C687A}" type="datetimeFigureOut">
              <a:rPr lang="en-US" smtClean="0"/>
              <a:t>5/2/21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9503EE-1993-B044-859C-313C989E0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04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B27034-9769-400B-9E5D-33BB04A726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548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9503EE-1993-B044-859C-313C989E03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692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9503EE-1993-B044-859C-313C989E03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217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9503EE-1993-B044-859C-313C989E031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942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001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385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2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Pag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3962401"/>
            <a:ext cx="11582400" cy="331911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1582400" y="6423496"/>
            <a:ext cx="434307" cy="230832"/>
          </a:xfrm>
        </p:spPr>
        <p:txBody>
          <a:bodyPr numCol="1"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150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559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652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072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536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229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771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5/2/21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775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077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449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ifttt.com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097280" y="758880"/>
            <a:ext cx="10058040" cy="35658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8000" b="0" strike="noStrike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Introduction to </a:t>
            </a:r>
            <a:r>
              <a:rPr lang="en-US" sz="8000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HTML and</a:t>
            </a:r>
            <a:r>
              <a:rPr lang="en-US" sz="8000" b="0" strike="noStrike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</a:t>
            </a:r>
            <a:r>
              <a:rPr lang="en-US" sz="8000" spc="-49" dirty="0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HTTP Requests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1097280" y="4599467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sz="2400" b="0" strike="noStrike" cap="all" spc="199" dirty="0">
                <a:solidFill>
                  <a:srgbClr val="455F5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Mini Coding Bootcamp @ Belkin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cap="all" spc="199" dirty="0">
                <a:solidFill>
                  <a:srgbClr val="455F51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May -2021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6A1D94B-9460-4643-B63F-3F1404865ABB}"/>
                  </a:ext>
                </a:extLst>
              </p14:cNvPr>
              <p14:cNvContentPartPr/>
              <p14:nvPr/>
            </p14:nvContentPartPr>
            <p14:xfrm>
              <a:off x="5625560" y="7691120"/>
              <a:ext cx="36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6A1D94B-9460-4643-B63F-3F1404865AB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16560" y="768248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723802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C1568-9F6A-9E4F-A20E-45CDE457C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XMLHttpRequest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619DE-D2A8-A746-8B8C-7C9E4C6BE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103654"/>
          </a:xfrm>
        </p:spPr>
        <p:txBody>
          <a:bodyPr>
            <a:normAutofit/>
          </a:bodyPr>
          <a:lstStyle/>
          <a:p>
            <a:r>
              <a:rPr lang="en-US" dirty="0" err="1"/>
              <a:t>XMLHttpRequest</a:t>
            </a:r>
            <a:r>
              <a:rPr lang="en-US" dirty="0"/>
              <a:t> is a built-in browser object that allows to make HTTP requests in JavaScript.</a:t>
            </a:r>
          </a:p>
          <a:p>
            <a:r>
              <a:rPr lang="en-US" dirty="0"/>
              <a:t>1. Create </a:t>
            </a:r>
            <a:r>
              <a:rPr lang="en-US" dirty="0" err="1"/>
              <a:t>XMLHttpRequest</a:t>
            </a:r>
            <a:r>
              <a:rPr lang="en-US" dirty="0"/>
              <a:t>:</a:t>
            </a:r>
          </a:p>
          <a:p>
            <a:r>
              <a:rPr lang="en-US" dirty="0"/>
              <a:t> var Http = new </a:t>
            </a:r>
            <a:r>
              <a:rPr lang="en-US" dirty="0" err="1"/>
              <a:t>XMLHttpRequest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2. Specify the main parameters of the request:</a:t>
            </a:r>
          </a:p>
          <a:p>
            <a:r>
              <a:rPr lang="en-US" dirty="0"/>
              <a:t> </a:t>
            </a:r>
            <a:r>
              <a:rPr lang="en-US" dirty="0" err="1"/>
              <a:t>Http.open</a:t>
            </a:r>
            <a:r>
              <a:rPr lang="en-US" dirty="0"/>
              <a:t>("GET", </a:t>
            </a:r>
            <a:r>
              <a:rPr lang="en-US" dirty="0" err="1"/>
              <a:t>url</a:t>
            </a:r>
            <a:r>
              <a:rPr lang="en-US" dirty="0"/>
              <a:t>);</a:t>
            </a:r>
          </a:p>
          <a:p>
            <a:endParaRPr lang="en-US" dirty="0"/>
          </a:p>
          <a:p>
            <a:r>
              <a:rPr lang="en-US" dirty="0"/>
              <a:t>3. Send it out.</a:t>
            </a:r>
          </a:p>
          <a:p>
            <a:r>
              <a:rPr lang="en-US" dirty="0" err="1"/>
              <a:t>Http.send</a:t>
            </a:r>
            <a:r>
              <a:rPr lang="en-US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405668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C1568-9F6A-9E4F-A20E-45CDE457C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XMLHttpRequest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619DE-D2A8-A746-8B8C-7C9E4C6BE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10365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4. Listen to HTTP events for response.</a:t>
            </a:r>
          </a:p>
          <a:p>
            <a:r>
              <a:rPr lang="en-US" dirty="0"/>
              <a:t>load – when the request is complete (even if HTTP status is like 400 or 500), and the response is fully downloaded.</a:t>
            </a:r>
          </a:p>
          <a:p>
            <a:r>
              <a:rPr lang="en-US" dirty="0"/>
              <a:t>error – when the request couldn’t be made, e.g. network down or invalid URL.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Http.onload</a:t>
            </a:r>
            <a:r>
              <a:rPr lang="en-US" dirty="0"/>
              <a:t> = function() { </a:t>
            </a:r>
          </a:p>
          <a:p>
            <a:pPr marL="0" indent="0">
              <a:buNone/>
            </a:pPr>
            <a:r>
              <a:rPr lang="en-US" dirty="0"/>
              <a:t>     alert(`Loaded: ${</a:t>
            </a:r>
            <a:r>
              <a:rPr lang="en-US" dirty="0" err="1"/>
              <a:t>Http.status</a:t>
            </a:r>
            <a:r>
              <a:rPr lang="en-US" dirty="0"/>
              <a:t>} ${</a:t>
            </a:r>
            <a:r>
              <a:rPr lang="en-US" dirty="0" err="1"/>
              <a:t>Http.response</a:t>
            </a:r>
            <a:r>
              <a:rPr lang="en-US" dirty="0"/>
              <a:t>}`); 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Http.onerror</a:t>
            </a:r>
            <a:r>
              <a:rPr lang="en-US" dirty="0"/>
              <a:t> = function() {</a:t>
            </a:r>
          </a:p>
          <a:p>
            <a:r>
              <a:rPr lang="en-US" dirty="0"/>
              <a:t>    // only triggers if the request couldn't be made at all </a:t>
            </a:r>
          </a:p>
          <a:p>
            <a:r>
              <a:rPr lang="en-US" dirty="0"/>
              <a:t>    alert(`Network Error`); </a:t>
            </a:r>
          </a:p>
          <a:p>
            <a:r>
              <a:rPr lang="en-US" dirty="0"/>
              <a:t>};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277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2"/>
          <p:cNvSpPr txBox="1"/>
          <p:nvPr/>
        </p:nvSpPr>
        <p:spPr>
          <a:xfrm>
            <a:off x="505692" y="2835667"/>
            <a:ext cx="10058040" cy="2924142"/>
          </a:xfrm>
          <a:prstGeom prst="rect">
            <a:avLst/>
          </a:prstGeom>
          <a:noFill/>
          <a:ln>
            <a:noFill/>
          </a:ln>
        </p:spPr>
        <p:txBody>
          <a:bodyPr lIns="0" rIns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cs typeface="Calibri"/>
              </a:rPr>
              <a:t>Free platform that lets you create connection between different web-service and applications</a:t>
            </a: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Stands for ‘If this, then that’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A combination of a TRIGGER and an 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Examples: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latin typeface="Calibri"/>
                <a:cs typeface="Calibri"/>
              </a:rPr>
              <a:t>If the sensor is triggered, send me a message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pc="-1" dirty="0">
                <a:solidFill>
                  <a:srgbClr val="404040"/>
                </a:solidFill>
                <a:cs typeface="Calibri"/>
              </a:rPr>
              <a:t>If the garage door is opened, turn the living room lights 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spc="-1" dirty="0">
              <a:solidFill>
                <a:srgbClr val="404040"/>
              </a:solidFill>
              <a:latin typeface="Calibri"/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70A8E-B64C-A040-BEDB-4F426C0CD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2" y="1835483"/>
            <a:ext cx="1409700" cy="647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1413C9-1B05-884F-9B44-DB7EDBB0B035}"/>
              </a:ext>
            </a:extLst>
          </p:cNvPr>
          <p:cNvSpPr txBox="1"/>
          <p:nvPr/>
        </p:nvSpPr>
        <p:spPr>
          <a:xfrm>
            <a:off x="463559" y="775113"/>
            <a:ext cx="112648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+mj-lt"/>
              </a:rPr>
              <a:t>Making HTTP Request with IFTTT Webhook API</a:t>
            </a:r>
          </a:p>
        </p:txBody>
      </p:sp>
    </p:spTree>
    <p:extLst>
      <p:ext uri="{BB962C8B-B14F-4D97-AF65-F5344CB8AC3E}">
        <p14:creationId xmlns:p14="http://schemas.microsoft.com/office/powerpoint/2010/main" val="1984821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FB1170-6505-854A-90AA-283D67DAC358}"/>
              </a:ext>
            </a:extLst>
          </p:cNvPr>
          <p:cNvSpPr txBox="1"/>
          <p:nvPr/>
        </p:nvSpPr>
        <p:spPr>
          <a:xfrm>
            <a:off x="457199" y="383061"/>
            <a:ext cx="6876819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cs typeface="Calibri"/>
              </a:rPr>
              <a:t>Step 1 Create an account on </a:t>
            </a:r>
            <a:r>
              <a:rPr lang="en-US" sz="2800" dirty="0">
                <a:hlinkClick r:id="rId2"/>
              </a:rPr>
              <a:t>https://ifttt.com/</a:t>
            </a:r>
            <a:endParaRPr lang="en-US" sz="2800" dirty="0">
              <a:cs typeface="Calibri"/>
            </a:endParaRPr>
          </a:p>
          <a:p>
            <a:r>
              <a:rPr lang="en-US" sz="2800" dirty="0">
                <a:cs typeface="Calibri"/>
              </a:rPr>
              <a:t>Step 2 Create an IFTTT Webhook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BFA1E6-7E36-C04D-9839-2245D40B4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518194"/>
            <a:ext cx="3378200" cy="5308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7F2BD2-2724-0B4A-8E91-DDC16F9542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428" y="1162684"/>
            <a:ext cx="1463180" cy="876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56B174-3207-1143-A6AF-6EFE04FFC4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72" y="1614167"/>
            <a:ext cx="5170765" cy="447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801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09706AD-4041-4E56-99A4-8EC6B3EC1E5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026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28CDFE8-C0C8-429C-8583-5B69F0D1C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What is the internet?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75E3A9-2DC4-4649-8680-D0A0243D6F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5324" y="1845734"/>
            <a:ext cx="7382311" cy="4023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18058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Picture 162"/>
          <p:cNvPicPr/>
          <p:nvPr/>
        </p:nvPicPr>
        <p:blipFill>
          <a:blip r:embed="rId3"/>
          <a:stretch/>
        </p:blipFill>
        <p:spPr>
          <a:xfrm>
            <a:off x="145352" y="995266"/>
            <a:ext cx="6152667" cy="4141027"/>
          </a:xfrm>
          <a:prstGeom prst="rect">
            <a:avLst/>
          </a:prstGeom>
        </p:spPr>
      </p:pic>
      <p:sp>
        <p:nvSpPr>
          <p:cNvPr id="161" name="TextShape 1"/>
          <p:cNvSpPr txBox="1"/>
          <p:nvPr/>
        </p:nvSpPr>
        <p:spPr>
          <a:xfrm>
            <a:off x="6411685" y="634946"/>
            <a:ext cx="512717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0" strike="noStrike" spc="-5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</a:rPr>
              <a:t>How does the Internet work
( Clients and Servers )</a:t>
            </a:r>
          </a:p>
        </p:txBody>
      </p:sp>
      <p:sp>
        <p:nvSpPr>
          <p:cNvPr id="162" name="TextShape 2"/>
          <p:cNvSpPr txBox="1"/>
          <p:nvPr/>
        </p:nvSpPr>
        <p:spPr>
          <a:xfrm>
            <a:off x="6411684" y="2198914"/>
            <a:ext cx="5127172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431800" indent="-3238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b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TCP/IP</a:t>
            </a:r>
            <a:r>
              <a:rPr lang="en-US" b="0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– A set of protocols for sending and receiving data using packets and addresses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31800" indent="-3238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b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Client </a:t>
            </a:r>
            <a:r>
              <a:rPr lang="en-US" b="0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– A program that ‘connects’ to servers to start </a:t>
            </a:r>
            <a: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communication</a:t>
            </a:r>
            <a:b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b="1" i="1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web</a:t>
            </a:r>
            <a:r>
              <a:rPr lang="en-US" b="1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browsers</a:t>
            </a:r>
            <a:r>
              <a:rPr lang="en-US" b="0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are a client program</a:t>
            </a:r>
            <a:endParaRPr lang="en-US" b="0" strike="noStrike" spc="-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31800" indent="-32385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45000"/>
              <a:buFont typeface="Calibri" panose="020F0502020204030204" pitchFamily="34" charset="0"/>
              <a:buChar char=""/>
            </a:pPr>
            <a:r>
              <a:rPr lang="en-US" b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Server</a:t>
            </a:r>
            <a:r>
              <a:rPr lang="en-US" b="0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– A program that ‘accepts’ connections from client </a:t>
            </a:r>
            <a: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programs</a:t>
            </a:r>
            <a:br>
              <a:rPr lang="en-US" spc="-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b="1" i="1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web</a:t>
            </a:r>
            <a:r>
              <a:rPr lang="en-US" b="1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servers</a:t>
            </a:r>
            <a:r>
              <a:rPr lang="en-US" b="0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handle connections </a:t>
            </a:r>
            <a:r>
              <a:rPr lang="en-US" i="1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from a</a:t>
            </a:r>
            <a:r>
              <a:rPr lang="en-US" b="0" i="1" strike="noStrike" spc="-1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FFFFFF"/>
                  </a:solidFill>
                </a:uFill>
              </a:rPr>
              <a:t> web browser</a:t>
            </a:r>
            <a:endParaRPr lang="en-US" b="0" strike="noStrike" spc="-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1475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64297-D731-9445-B1C2-3B0E4D839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traceroute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F18B1-C6D8-C242-9F72-286A71FA43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>
            <a:normAutofit/>
          </a:bodyPr>
          <a:lstStyle/>
          <a:p>
            <a:r>
              <a:rPr lang="en-US" b="1" dirty="0"/>
              <a:t>For MAC:</a:t>
            </a:r>
            <a:endParaRPr lang="en-US" dirty="0"/>
          </a:p>
          <a:p>
            <a:pPr marL="749808" lvl="1" indent="-457200">
              <a:buFont typeface="+mj-lt"/>
              <a:buAutoNum type="arabicPeriod"/>
            </a:pPr>
            <a:r>
              <a:rPr lang="en-US" sz="2000" dirty="0"/>
              <a:t>Open Network Utility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2000" dirty="0"/>
              <a:t>Click “Traceroute”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2000" dirty="0"/>
              <a:t>Enter a domain name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2000" dirty="0"/>
              <a:t>Click “Trace”</a:t>
            </a:r>
          </a:p>
          <a:p>
            <a:r>
              <a:rPr lang="en-US" b="1" dirty="0"/>
              <a:t>For PC:</a:t>
            </a:r>
            <a:endParaRPr lang="en-US" dirty="0"/>
          </a:p>
          <a:p>
            <a:pPr marL="749808" lvl="1" indent="-457200">
              <a:buFont typeface="+mj-lt"/>
              <a:buAutoNum type="arabicPeriod"/>
            </a:pPr>
            <a:r>
              <a:rPr lang="en-US" sz="2000" dirty="0"/>
              <a:t>Open Command Prompt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2000" dirty="0"/>
              <a:t>Type: “tracert” followed by a space and then the domain name for which you want to perform a traceroute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215167-9320-794E-A2F3-92F5D881D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920" y="2376087"/>
            <a:ext cx="4937760" cy="29626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86794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F5998B06-1317-47E0-8457-3E7A86137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HTTP Requests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959FB53-6A9C-9B41-88EF-DF3F1A2B97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4967" y="2182149"/>
            <a:ext cx="5899114" cy="3686946"/>
          </a:xfrm>
          <a:prstGeom prst="rect">
            <a:avLst/>
          </a:prstGeom>
          <a:noFill/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DFDDC2A0-0DC5-45D1-ADE7-1E245D98BC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6566" y="1845735"/>
            <a:ext cx="5899114" cy="315452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HTTP stands for Hypertext Transfer Protocol. </a:t>
            </a:r>
          </a:p>
          <a:p>
            <a:r>
              <a:rPr lang="en-US" dirty="0"/>
              <a:t>HTTP works as a request-response protocol between a client and server.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most commonly used HTTP methods are POST, GET, PUT, PATCH, and DELETE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AB320E-41B8-6D47-AEA2-9CDA859FA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4022" y="2878173"/>
            <a:ext cx="2987864" cy="1260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E019D2-1E4C-8A4B-899A-A745818F6B8E}"/>
              </a:ext>
            </a:extLst>
          </p:cNvPr>
          <p:cNvSpPr txBox="1"/>
          <p:nvPr/>
        </p:nvSpPr>
        <p:spPr>
          <a:xfrm>
            <a:off x="5405377" y="56715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A1ABD1-563E-EB40-9BA9-4D1CF6CED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6123" y="4567914"/>
            <a:ext cx="3554766" cy="172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97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EC2E3-F636-F443-9363-B16179BB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 website is loaded in our browser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A0EDE8-5E8E-784D-8E70-FA15D7128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282" y="2035324"/>
            <a:ext cx="6429381" cy="378635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88994B2-5C99-474E-B4FC-105B1FE24AB4}"/>
                  </a:ext>
                </a:extLst>
              </p14:cNvPr>
              <p14:cNvContentPartPr/>
              <p14:nvPr/>
            </p14:nvContentPartPr>
            <p14:xfrm>
              <a:off x="741144" y="-314436"/>
              <a:ext cx="36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88994B2-5C99-474E-B4FC-105B1FE24AB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2504" y="-323436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4371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BCCC5633-B6E5-442D-BA6C-69E1630C4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Data Center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50201C-2EEE-8541-BD9D-759190730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7245" b="26088"/>
          <a:stretch/>
        </p:blipFill>
        <p:spPr>
          <a:xfrm>
            <a:off x="1097280" y="1845734"/>
            <a:ext cx="10058400" cy="4023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1388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ED676-C464-AB44-9F52-747D608F2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HTML?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6F2E5-1810-F54E-9CF3-DF51973D1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itchFamily="2" charset="2"/>
              <a:buChar char="q"/>
            </a:pPr>
            <a:r>
              <a:rPr lang="en-US" dirty="0"/>
              <a:t>  HTML stands for Hyper Text Markup Language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  HTML describes the structure of a Web page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  HTML elements tell the browser how to display the content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  HTML elements are represented by tags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  HTML tags label pieces of content such as "heading", "paragraph", "table", and so on</a:t>
            </a:r>
          </a:p>
          <a:p>
            <a:pPr lvl="1">
              <a:buFont typeface="Wingdings" pitchFamily="2" charset="2"/>
              <a:buChar char="q"/>
            </a:pPr>
            <a:r>
              <a:rPr lang="en-US" dirty="0"/>
              <a:t>  Browsers do not display the HTML tags, but use them to render the content of the page</a:t>
            </a:r>
          </a:p>
        </p:txBody>
      </p:sp>
    </p:spTree>
    <p:extLst>
      <p:ext uri="{BB962C8B-B14F-4D97-AF65-F5344CB8AC3E}">
        <p14:creationId xmlns:p14="http://schemas.microsoft.com/office/powerpoint/2010/main" val="2255392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C3315-F486-B447-BBE9-933499EAB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121195"/>
            <a:ext cx="10058400" cy="1450757"/>
          </a:xfrm>
        </p:spPr>
        <p:txBody>
          <a:bodyPr/>
          <a:lstStyle/>
          <a:p>
            <a:r>
              <a:rPr lang="en-US" dirty="0"/>
              <a:t>HTML Tags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796F2-8764-A746-8AA3-50CA4E955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329562"/>
            <a:ext cx="10058400" cy="1342309"/>
          </a:xfrm>
        </p:spPr>
        <p:txBody>
          <a:bodyPr/>
          <a:lstStyle/>
          <a:p>
            <a:r>
              <a:rPr lang="en-US" dirty="0"/>
              <a:t>HTML tags are element names surrounded by angle brackets:</a:t>
            </a:r>
          </a:p>
          <a:p>
            <a:r>
              <a:rPr lang="en-US" sz="3200" dirty="0"/>
              <a:t>&lt;</a:t>
            </a:r>
            <a:r>
              <a:rPr lang="en-US" sz="3200" dirty="0" err="1"/>
              <a:t>tagname</a:t>
            </a:r>
            <a:r>
              <a:rPr lang="en-US" sz="3200" dirty="0"/>
              <a:t>&gt;content goes here...&lt;/</a:t>
            </a:r>
            <a:r>
              <a:rPr lang="en-US" sz="3200" dirty="0" err="1"/>
              <a:t>tagname</a:t>
            </a:r>
            <a:r>
              <a:rPr lang="en-US" sz="3200" dirty="0"/>
              <a:t>&gt;</a:t>
            </a:r>
          </a:p>
          <a:p>
            <a:endParaRPr 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EC50FF-07B7-0E4A-8CE0-CF98588ED15F}"/>
              </a:ext>
            </a:extLst>
          </p:cNvPr>
          <p:cNvSpPr txBox="1"/>
          <p:nvPr/>
        </p:nvSpPr>
        <p:spPr>
          <a:xfrm>
            <a:off x="1066800" y="2585422"/>
            <a:ext cx="371916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&lt;!DOCTYPE html&gt;</a:t>
            </a:r>
          </a:p>
          <a:p>
            <a:r>
              <a:rPr lang="en-US" dirty="0"/>
              <a:t>&lt;html&gt;</a:t>
            </a:r>
          </a:p>
          <a:p>
            <a:pPr lvl="1"/>
            <a:r>
              <a:rPr lang="en-US" dirty="0"/>
              <a:t>&lt;head&gt;</a:t>
            </a:r>
          </a:p>
          <a:p>
            <a:pPr lvl="1"/>
            <a:r>
              <a:rPr lang="en-US" dirty="0"/>
              <a:t>	&lt;title&gt;Page Title&lt;/title&gt;</a:t>
            </a:r>
          </a:p>
          <a:p>
            <a:pPr lvl="1"/>
            <a:r>
              <a:rPr lang="en-US" dirty="0"/>
              <a:t>&lt;/head&gt;</a:t>
            </a:r>
          </a:p>
          <a:p>
            <a:pPr lvl="1"/>
            <a:r>
              <a:rPr lang="en-US" dirty="0"/>
              <a:t>&lt;body&gt;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&lt;h1&gt;My First Heading&lt;/h1&gt;</a:t>
            </a:r>
          </a:p>
          <a:p>
            <a:pPr lvl="2"/>
            <a:r>
              <a:rPr lang="en-US" dirty="0"/>
              <a:t>&lt;p&gt;My first paragraph.&lt;/p&gt;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&lt;/body&gt;</a:t>
            </a:r>
          </a:p>
          <a:p>
            <a:r>
              <a:rPr lang="en-US" dirty="0"/>
              <a:t>&lt;/html&gt;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731C58-5070-184A-A1A9-2A7DD5EDC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438" y="2513875"/>
            <a:ext cx="5890054" cy="334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76660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E586490D-A2DF-B445-9341-339FCBE07CE9}" vid="{43ED30B5-FF3F-E44F-B19F-6BA66052EC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2918</TotalTime>
  <Words>579</Words>
  <Application>Microsoft Macintosh PowerPoint</Application>
  <PresentationFormat>Widescreen</PresentationFormat>
  <Paragraphs>88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Theme1</vt:lpstr>
      <vt:lpstr>PowerPoint Presentation</vt:lpstr>
      <vt:lpstr>What is the internet?</vt:lpstr>
      <vt:lpstr>PowerPoint Presentation</vt:lpstr>
      <vt:lpstr>traceroute</vt:lpstr>
      <vt:lpstr>HTTP Requests</vt:lpstr>
      <vt:lpstr>How a website is loaded in our browser</vt:lpstr>
      <vt:lpstr>Data Center</vt:lpstr>
      <vt:lpstr>What is HTML?</vt:lpstr>
      <vt:lpstr>HTML Tags</vt:lpstr>
      <vt:lpstr>XMLHttpRequest</vt:lpstr>
      <vt:lpstr>XMLHttpRequest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Sophia Lu</dc:creator>
  <cp:lastModifiedBy>Sophia Lu</cp:lastModifiedBy>
  <cp:revision>14</cp:revision>
  <dcterms:created xsi:type="dcterms:W3CDTF">2020-05-20T03:17:30Z</dcterms:created>
  <dcterms:modified xsi:type="dcterms:W3CDTF">2021-05-04T03:53:15Z</dcterms:modified>
</cp:coreProperties>
</file>